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atangas" panose="020B0604020202020204" charset="0"/>
      <p:regular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DM Sans Bold" charset="0"/>
      <p:regular r:id="rId29"/>
    </p:embeddedFont>
    <p:embeddedFont>
      <p:font typeface="Glacial Indifference Bold" panose="020B0604020202020204" charset="0"/>
      <p:regular r:id="rId30"/>
    </p:embeddedFont>
    <p:embeddedFont>
      <p:font typeface="League Spartan" panose="020B0604020202020204" charset="0"/>
      <p:regular r:id="rId31"/>
    </p:embeddedFont>
    <p:embeddedFont>
      <p:font typeface="Oswald" panose="00000500000000000000" pitchFamily="2" charset="0"/>
      <p:regular r:id="rId32"/>
      <p:bold r:id="rId33"/>
    </p:embeddedFont>
    <p:embeddedFont>
      <p:font typeface="Oswald Bold" panose="00000800000000000000" charset="0"/>
      <p:regular r:id="rId34"/>
    </p:embeddedFont>
    <p:embeddedFont>
      <p:font typeface="Ultra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4998" y="-416868"/>
            <a:ext cx="9171539" cy="11120735"/>
          </a:xfrm>
          <a:custGeom>
            <a:avLst/>
            <a:gdLst/>
            <a:ahLst/>
            <a:cxnLst/>
            <a:rect l="l" t="t" r="r" b="b"/>
            <a:pathLst>
              <a:path w="9171539" h="11120735">
                <a:moveTo>
                  <a:pt x="0" y="0"/>
                </a:moveTo>
                <a:lnTo>
                  <a:pt x="9171539" y="0"/>
                </a:lnTo>
                <a:lnTo>
                  <a:pt x="9171539" y="11120736"/>
                </a:lnTo>
                <a:lnTo>
                  <a:pt x="0" y="11120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6263" y="4443813"/>
            <a:ext cx="10568735" cy="274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10"/>
              </a:lnSpc>
            </a:pPr>
            <a:r>
              <a:rPr lang="en-US" sz="16166" spc="1584">
                <a:solidFill>
                  <a:srgbClr val="98FF59"/>
                </a:solidFill>
                <a:latin typeface="Oswald Bold"/>
                <a:ea typeface="Oswald Bold"/>
                <a:cs typeface="Oswald Bold"/>
                <a:sym typeface="Oswald Bold"/>
              </a:rPr>
              <a:t>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421258"/>
            <a:ext cx="10794998" cy="13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20"/>
              </a:lnSpc>
            </a:pPr>
            <a:r>
              <a:rPr lang="en-US" sz="7768" spc="761">
                <a:solidFill>
                  <a:srgbClr val="EBFF48"/>
                </a:solidFill>
                <a:latin typeface="Oswald Bold"/>
                <a:ea typeface="Oswald Bold"/>
                <a:cs typeface="Oswald Bold"/>
                <a:sym typeface="Oswald Bold"/>
              </a:rPr>
              <a:t>OLYMPICS SPORTS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1335" y="169069"/>
            <a:ext cx="14021333" cy="2069446"/>
            <a:chOff x="0" y="0"/>
            <a:chExt cx="3692861" cy="54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2861" cy="545039"/>
            </a:xfrm>
            <a:custGeom>
              <a:avLst/>
              <a:gdLst/>
              <a:ahLst/>
              <a:cxnLst/>
              <a:rect l="l" t="t" r="r" b="b"/>
              <a:pathLst>
                <a:path w="3692861" h="545039">
                  <a:moveTo>
                    <a:pt x="28160" y="0"/>
                  </a:moveTo>
                  <a:lnTo>
                    <a:pt x="3664702" y="0"/>
                  </a:lnTo>
                  <a:cubicBezTo>
                    <a:pt x="3672170" y="0"/>
                    <a:pt x="3679333" y="2967"/>
                    <a:pt x="3684613" y="8248"/>
                  </a:cubicBezTo>
                  <a:cubicBezTo>
                    <a:pt x="3689895" y="13529"/>
                    <a:pt x="3692861" y="20691"/>
                    <a:pt x="3692861" y="28160"/>
                  </a:cubicBezTo>
                  <a:lnTo>
                    <a:pt x="3692861" y="516879"/>
                  </a:lnTo>
                  <a:cubicBezTo>
                    <a:pt x="3692861" y="532432"/>
                    <a:pt x="3680254" y="545039"/>
                    <a:pt x="3664702" y="545039"/>
                  </a:cubicBezTo>
                  <a:lnTo>
                    <a:pt x="28160" y="545039"/>
                  </a:lnTo>
                  <a:cubicBezTo>
                    <a:pt x="12608" y="545039"/>
                    <a:pt x="0" y="532432"/>
                    <a:pt x="0" y="516879"/>
                  </a:cubicBezTo>
                  <a:lnTo>
                    <a:pt x="0" y="28160"/>
                  </a:lnTo>
                  <a:cubicBezTo>
                    <a:pt x="0" y="20691"/>
                    <a:pt x="2967" y="13529"/>
                    <a:pt x="8248" y="8248"/>
                  </a:cubicBezTo>
                  <a:cubicBezTo>
                    <a:pt x="13529" y="2967"/>
                    <a:pt x="20691" y="0"/>
                    <a:pt x="28160" y="0"/>
                  </a:cubicBezTo>
                  <a:close/>
                </a:path>
              </a:pathLst>
            </a:custGeom>
            <a:solidFill>
              <a:srgbClr val="8E8B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92861" cy="57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670214" y="2738646"/>
            <a:ext cx="4871071" cy="6948439"/>
          </a:xfrm>
          <a:custGeom>
            <a:avLst/>
            <a:gdLst/>
            <a:ahLst/>
            <a:cxnLst/>
            <a:rect l="l" t="t" r="r" b="b"/>
            <a:pathLst>
              <a:path w="4871071" h="6948439">
                <a:moveTo>
                  <a:pt x="0" y="0"/>
                </a:moveTo>
                <a:lnTo>
                  <a:pt x="4871071" y="0"/>
                </a:lnTo>
                <a:lnTo>
                  <a:pt x="4871071" y="6948439"/>
                </a:lnTo>
                <a:lnTo>
                  <a:pt x="0" y="694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38888" y="2738646"/>
            <a:ext cx="10462356" cy="4809709"/>
          </a:xfrm>
          <a:custGeom>
            <a:avLst/>
            <a:gdLst/>
            <a:ahLst/>
            <a:cxnLst/>
            <a:rect l="l" t="t" r="r" b="b"/>
            <a:pathLst>
              <a:path w="10462356" h="4809709">
                <a:moveTo>
                  <a:pt x="0" y="0"/>
                </a:moveTo>
                <a:lnTo>
                  <a:pt x="10462356" y="0"/>
                </a:lnTo>
                <a:lnTo>
                  <a:pt x="10462356" y="4809708"/>
                </a:lnTo>
                <a:lnTo>
                  <a:pt x="0" y="4809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538888" y="7200900"/>
            <a:ext cx="10462356" cy="3086100"/>
            <a:chOff x="0" y="0"/>
            <a:chExt cx="275551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5518" cy="812800"/>
            </a:xfrm>
            <a:custGeom>
              <a:avLst/>
              <a:gdLst/>
              <a:ahLst/>
              <a:cxnLst/>
              <a:rect l="l" t="t" r="r" b="b"/>
              <a:pathLst>
                <a:path w="2755518" h="812800">
                  <a:moveTo>
                    <a:pt x="2755518" y="406400"/>
                  </a:moveTo>
                  <a:lnTo>
                    <a:pt x="2349118" y="0"/>
                  </a:lnTo>
                  <a:lnTo>
                    <a:pt x="234911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349118" y="609600"/>
                  </a:lnTo>
                  <a:lnTo>
                    <a:pt x="2349118" y="812800"/>
                  </a:lnTo>
                  <a:lnTo>
                    <a:pt x="2755518" y="406400"/>
                  </a:lnTo>
                  <a:close/>
                </a:path>
              </a:pathLst>
            </a:custGeom>
            <a:solidFill>
              <a:srgbClr val="7556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84150"/>
              <a:ext cx="265391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741476" y="416719"/>
            <a:ext cx="40975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1258" y="408930"/>
            <a:ext cx="9701488" cy="15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has the duration of Olympic Games changed over time?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2450" y="8156994"/>
            <a:ext cx="7937109" cy="11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377">
                <a:solidFill>
                  <a:srgbClr val="F2F4F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maximum duration of 12 years is</a:t>
            </a:r>
          </a:p>
          <a:p>
            <a:pPr algn="l">
              <a:lnSpc>
                <a:spcPts val="4559"/>
              </a:lnSpc>
            </a:pPr>
            <a:r>
              <a:rPr lang="en-US" sz="3377">
                <a:solidFill>
                  <a:srgbClr val="F2F4F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found between 1936-1948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0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1335" y="169069"/>
            <a:ext cx="14021333" cy="2069446"/>
            <a:chOff x="0" y="0"/>
            <a:chExt cx="3692861" cy="54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2861" cy="545039"/>
            </a:xfrm>
            <a:custGeom>
              <a:avLst/>
              <a:gdLst/>
              <a:ahLst/>
              <a:cxnLst/>
              <a:rect l="l" t="t" r="r" b="b"/>
              <a:pathLst>
                <a:path w="3692861" h="545039">
                  <a:moveTo>
                    <a:pt x="28160" y="0"/>
                  </a:moveTo>
                  <a:lnTo>
                    <a:pt x="3664702" y="0"/>
                  </a:lnTo>
                  <a:cubicBezTo>
                    <a:pt x="3672170" y="0"/>
                    <a:pt x="3679333" y="2967"/>
                    <a:pt x="3684613" y="8248"/>
                  </a:cubicBezTo>
                  <a:cubicBezTo>
                    <a:pt x="3689895" y="13529"/>
                    <a:pt x="3692861" y="20691"/>
                    <a:pt x="3692861" y="28160"/>
                  </a:cubicBezTo>
                  <a:lnTo>
                    <a:pt x="3692861" y="516879"/>
                  </a:lnTo>
                  <a:cubicBezTo>
                    <a:pt x="3692861" y="532432"/>
                    <a:pt x="3680254" y="545039"/>
                    <a:pt x="3664702" y="545039"/>
                  </a:cubicBezTo>
                  <a:lnTo>
                    <a:pt x="28160" y="545039"/>
                  </a:lnTo>
                  <a:cubicBezTo>
                    <a:pt x="12608" y="545039"/>
                    <a:pt x="0" y="532432"/>
                    <a:pt x="0" y="516879"/>
                  </a:cubicBezTo>
                  <a:lnTo>
                    <a:pt x="0" y="28160"/>
                  </a:lnTo>
                  <a:cubicBezTo>
                    <a:pt x="0" y="20691"/>
                    <a:pt x="2967" y="13529"/>
                    <a:pt x="8248" y="8248"/>
                  </a:cubicBezTo>
                  <a:cubicBezTo>
                    <a:pt x="13529" y="2967"/>
                    <a:pt x="20691" y="0"/>
                    <a:pt x="28160" y="0"/>
                  </a:cubicBezTo>
                  <a:close/>
                </a:path>
              </a:pathLst>
            </a:custGeom>
            <a:solidFill>
              <a:srgbClr val="8E8B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92861" cy="57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7313" y="2940056"/>
            <a:ext cx="7732776" cy="6318244"/>
          </a:xfrm>
          <a:custGeom>
            <a:avLst/>
            <a:gdLst/>
            <a:ahLst/>
            <a:cxnLst/>
            <a:rect l="l" t="t" r="r" b="b"/>
            <a:pathLst>
              <a:path w="7732776" h="6318244">
                <a:moveTo>
                  <a:pt x="0" y="0"/>
                </a:moveTo>
                <a:lnTo>
                  <a:pt x="7732776" y="0"/>
                </a:lnTo>
                <a:lnTo>
                  <a:pt x="7732776" y="6318244"/>
                </a:lnTo>
                <a:lnTo>
                  <a:pt x="0" y="631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40" t="-7462" r="-27910" b="-17142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917839" y="2940056"/>
            <a:ext cx="8341461" cy="2994193"/>
          </a:xfrm>
          <a:custGeom>
            <a:avLst/>
            <a:gdLst/>
            <a:ahLst/>
            <a:cxnLst/>
            <a:rect l="l" t="t" r="r" b="b"/>
            <a:pathLst>
              <a:path w="8341461" h="2994193">
                <a:moveTo>
                  <a:pt x="0" y="0"/>
                </a:moveTo>
                <a:lnTo>
                  <a:pt x="8341461" y="0"/>
                </a:lnTo>
                <a:lnTo>
                  <a:pt x="8341461" y="2994193"/>
                </a:lnTo>
                <a:lnTo>
                  <a:pt x="0" y="2994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55" b="-1955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95170" y="6479748"/>
            <a:ext cx="7050203" cy="3632423"/>
          </a:xfrm>
          <a:custGeom>
            <a:avLst/>
            <a:gdLst/>
            <a:ahLst/>
            <a:cxnLst/>
            <a:rect l="l" t="t" r="r" b="b"/>
            <a:pathLst>
              <a:path w="7050203" h="3632423">
                <a:moveTo>
                  <a:pt x="0" y="0"/>
                </a:moveTo>
                <a:lnTo>
                  <a:pt x="7050203" y="0"/>
                </a:lnTo>
                <a:lnTo>
                  <a:pt x="7050203" y="3632424"/>
                </a:lnTo>
                <a:lnTo>
                  <a:pt x="0" y="3632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741476" y="416719"/>
            <a:ext cx="40975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0126" y="408930"/>
            <a:ext cx="11090089" cy="15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Are there any emerging sports that have been recently added to the Olympics?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B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1335" y="169069"/>
            <a:ext cx="14021333" cy="2069446"/>
            <a:chOff x="0" y="0"/>
            <a:chExt cx="3692861" cy="54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2861" cy="545039"/>
            </a:xfrm>
            <a:custGeom>
              <a:avLst/>
              <a:gdLst/>
              <a:ahLst/>
              <a:cxnLst/>
              <a:rect l="l" t="t" r="r" b="b"/>
              <a:pathLst>
                <a:path w="3692861" h="545039">
                  <a:moveTo>
                    <a:pt x="28160" y="0"/>
                  </a:moveTo>
                  <a:lnTo>
                    <a:pt x="3664702" y="0"/>
                  </a:lnTo>
                  <a:cubicBezTo>
                    <a:pt x="3672170" y="0"/>
                    <a:pt x="3679333" y="2967"/>
                    <a:pt x="3684613" y="8248"/>
                  </a:cubicBezTo>
                  <a:cubicBezTo>
                    <a:pt x="3689895" y="13529"/>
                    <a:pt x="3692861" y="20691"/>
                    <a:pt x="3692861" y="28160"/>
                  </a:cubicBezTo>
                  <a:lnTo>
                    <a:pt x="3692861" y="516879"/>
                  </a:lnTo>
                  <a:cubicBezTo>
                    <a:pt x="3692861" y="532432"/>
                    <a:pt x="3680254" y="545039"/>
                    <a:pt x="3664702" y="545039"/>
                  </a:cubicBezTo>
                  <a:lnTo>
                    <a:pt x="28160" y="545039"/>
                  </a:lnTo>
                  <a:cubicBezTo>
                    <a:pt x="12608" y="545039"/>
                    <a:pt x="0" y="532432"/>
                    <a:pt x="0" y="516879"/>
                  </a:cubicBezTo>
                  <a:lnTo>
                    <a:pt x="0" y="28160"/>
                  </a:lnTo>
                  <a:cubicBezTo>
                    <a:pt x="0" y="20691"/>
                    <a:pt x="2967" y="13529"/>
                    <a:pt x="8248" y="8248"/>
                  </a:cubicBezTo>
                  <a:cubicBezTo>
                    <a:pt x="13529" y="2967"/>
                    <a:pt x="20691" y="0"/>
                    <a:pt x="28160" y="0"/>
                  </a:cubicBezTo>
                  <a:close/>
                </a:path>
              </a:pathLst>
            </a:custGeom>
            <a:solidFill>
              <a:srgbClr val="8E8B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92861" cy="57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39476" y="3254266"/>
            <a:ext cx="4588878" cy="3868246"/>
          </a:xfrm>
          <a:custGeom>
            <a:avLst/>
            <a:gdLst/>
            <a:ahLst/>
            <a:cxnLst/>
            <a:rect l="l" t="t" r="r" b="b"/>
            <a:pathLst>
              <a:path w="4588878" h="3868246">
                <a:moveTo>
                  <a:pt x="0" y="0"/>
                </a:moveTo>
                <a:lnTo>
                  <a:pt x="4588878" y="0"/>
                </a:lnTo>
                <a:lnTo>
                  <a:pt x="4588878" y="3868245"/>
                </a:lnTo>
                <a:lnTo>
                  <a:pt x="0" y="386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84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307313" y="3254266"/>
            <a:ext cx="6182013" cy="3387404"/>
          </a:xfrm>
          <a:custGeom>
            <a:avLst/>
            <a:gdLst/>
            <a:ahLst/>
            <a:cxnLst/>
            <a:rect l="l" t="t" r="r" b="b"/>
            <a:pathLst>
              <a:path w="6182013" h="3387404">
                <a:moveTo>
                  <a:pt x="0" y="0"/>
                </a:moveTo>
                <a:lnTo>
                  <a:pt x="6182013" y="0"/>
                </a:lnTo>
                <a:lnTo>
                  <a:pt x="6182013" y="3387404"/>
                </a:lnTo>
                <a:lnTo>
                  <a:pt x="0" y="3387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6" t="-14655" r="-24081" b="-2994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576004" y="3254266"/>
            <a:ext cx="6269264" cy="2307268"/>
          </a:xfrm>
          <a:custGeom>
            <a:avLst/>
            <a:gdLst/>
            <a:ahLst/>
            <a:cxnLst/>
            <a:rect l="l" t="t" r="r" b="b"/>
            <a:pathLst>
              <a:path w="6269264" h="2307268">
                <a:moveTo>
                  <a:pt x="0" y="0"/>
                </a:moveTo>
                <a:lnTo>
                  <a:pt x="6269264" y="0"/>
                </a:lnTo>
                <a:lnTo>
                  <a:pt x="6269264" y="2307267"/>
                </a:lnTo>
                <a:lnTo>
                  <a:pt x="0" y="2307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6" r="-3731" b="-217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895010" y="7324644"/>
            <a:ext cx="16277810" cy="2733279"/>
            <a:chOff x="0" y="0"/>
            <a:chExt cx="4287160" cy="7198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7160" cy="719876"/>
            </a:xfrm>
            <a:custGeom>
              <a:avLst/>
              <a:gdLst/>
              <a:ahLst/>
              <a:cxnLst/>
              <a:rect l="l" t="t" r="r" b="b"/>
              <a:pathLst>
                <a:path w="4287160" h="719876">
                  <a:moveTo>
                    <a:pt x="4287160" y="0"/>
                  </a:moveTo>
                  <a:lnTo>
                    <a:pt x="0" y="0"/>
                  </a:lnTo>
                  <a:lnTo>
                    <a:pt x="101600" y="359938"/>
                  </a:lnTo>
                  <a:lnTo>
                    <a:pt x="0" y="719876"/>
                  </a:lnTo>
                  <a:lnTo>
                    <a:pt x="4287160" y="719876"/>
                  </a:lnTo>
                  <a:lnTo>
                    <a:pt x="4185560" y="359938"/>
                  </a:lnTo>
                  <a:lnTo>
                    <a:pt x="4287160" y="0"/>
                  </a:lnTo>
                  <a:close/>
                </a:path>
              </a:pathLst>
            </a:custGeom>
            <a:solidFill>
              <a:srgbClr val="DD586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8900" y="-19050"/>
              <a:ext cx="4109360" cy="738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741476" y="416719"/>
            <a:ext cx="40975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6639" y="436756"/>
            <a:ext cx="12701858" cy="15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Are there any sports that have a higher number of events for one gender compared to others?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92508" y="2531304"/>
            <a:ext cx="3535264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u="sng" spc="29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MALE &gt; FEMALE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3004" y="2531304"/>
            <a:ext cx="3535264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u="sng" spc="29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FEMALE &gt; MALE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57170" y="7446361"/>
            <a:ext cx="13901326" cy="247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999" lvl="1" indent="-236500" algn="l">
              <a:lnSpc>
                <a:spcPts val="2848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Batangas"/>
                <a:ea typeface="Batangas"/>
                <a:cs typeface="Batangas"/>
                <a:sym typeface="Batangas"/>
              </a:rPr>
              <a:t>There are 39 Sports where Male events are more than Female events where as there are only 5 Sports where female events are more than male events. </a:t>
            </a:r>
          </a:p>
          <a:p>
            <a:pPr algn="l">
              <a:lnSpc>
                <a:spcPts val="2848"/>
              </a:lnSpc>
            </a:pPr>
            <a:endParaRPr lang="en-US" sz="2190">
              <a:solidFill>
                <a:srgbClr val="000000"/>
              </a:solidFill>
              <a:latin typeface="Batangas"/>
              <a:ea typeface="Batangas"/>
              <a:cs typeface="Batangas"/>
              <a:sym typeface="Batangas"/>
            </a:endParaRPr>
          </a:p>
          <a:p>
            <a:pPr marL="472999" lvl="1" indent="-236500" algn="l">
              <a:lnSpc>
                <a:spcPts val="2848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Batangas"/>
                <a:ea typeface="Batangas"/>
                <a:cs typeface="Batangas"/>
                <a:sym typeface="Batangas"/>
              </a:rPr>
              <a:t>Sports only played my males - Aeronautics, Baseball, Basque Pelota, Cricket, Jeu De Paume, Lacrosse, Military Ski Patrol, Nordic Combined, Polo, Racquets, Roque, Rugby and Tug-Of-War. </a:t>
            </a:r>
          </a:p>
          <a:p>
            <a:pPr algn="l">
              <a:lnSpc>
                <a:spcPts val="2848"/>
              </a:lnSpc>
            </a:pPr>
            <a:endParaRPr lang="en-US" sz="2190">
              <a:solidFill>
                <a:srgbClr val="000000"/>
              </a:solidFill>
              <a:latin typeface="Batangas"/>
              <a:ea typeface="Batangas"/>
              <a:cs typeface="Batangas"/>
              <a:sym typeface="Batangas"/>
            </a:endParaRPr>
          </a:p>
          <a:p>
            <a:pPr marL="472999" lvl="1" indent="-236500" algn="l">
              <a:lnSpc>
                <a:spcPts val="2848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Batangas"/>
                <a:ea typeface="Batangas"/>
                <a:cs typeface="Batangas"/>
                <a:sym typeface="Batangas"/>
              </a:rPr>
              <a:t>Sports only played my females - Rhythmic Gymnastics, Softball and Synchronized Swimming.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1335" y="169069"/>
            <a:ext cx="14021333" cy="2069446"/>
            <a:chOff x="0" y="0"/>
            <a:chExt cx="3692861" cy="545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2861" cy="545039"/>
            </a:xfrm>
            <a:custGeom>
              <a:avLst/>
              <a:gdLst/>
              <a:ahLst/>
              <a:cxnLst/>
              <a:rect l="l" t="t" r="r" b="b"/>
              <a:pathLst>
                <a:path w="3692861" h="545039">
                  <a:moveTo>
                    <a:pt x="28160" y="0"/>
                  </a:moveTo>
                  <a:lnTo>
                    <a:pt x="3664702" y="0"/>
                  </a:lnTo>
                  <a:cubicBezTo>
                    <a:pt x="3672170" y="0"/>
                    <a:pt x="3679333" y="2967"/>
                    <a:pt x="3684613" y="8248"/>
                  </a:cubicBezTo>
                  <a:cubicBezTo>
                    <a:pt x="3689895" y="13529"/>
                    <a:pt x="3692861" y="20691"/>
                    <a:pt x="3692861" y="28160"/>
                  </a:cubicBezTo>
                  <a:lnTo>
                    <a:pt x="3692861" y="516879"/>
                  </a:lnTo>
                  <a:cubicBezTo>
                    <a:pt x="3692861" y="532432"/>
                    <a:pt x="3680254" y="545039"/>
                    <a:pt x="3664702" y="545039"/>
                  </a:cubicBezTo>
                  <a:lnTo>
                    <a:pt x="28160" y="545039"/>
                  </a:lnTo>
                  <a:cubicBezTo>
                    <a:pt x="12608" y="545039"/>
                    <a:pt x="0" y="532432"/>
                    <a:pt x="0" y="516879"/>
                  </a:cubicBezTo>
                  <a:lnTo>
                    <a:pt x="0" y="28160"/>
                  </a:lnTo>
                  <a:cubicBezTo>
                    <a:pt x="0" y="20691"/>
                    <a:pt x="2967" y="13529"/>
                    <a:pt x="8248" y="8248"/>
                  </a:cubicBezTo>
                  <a:cubicBezTo>
                    <a:pt x="13529" y="2967"/>
                    <a:pt x="20691" y="0"/>
                    <a:pt x="28160" y="0"/>
                  </a:cubicBezTo>
                  <a:close/>
                </a:path>
              </a:pathLst>
            </a:custGeom>
            <a:solidFill>
              <a:srgbClr val="8E8B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92861" cy="57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6612" y="2899422"/>
            <a:ext cx="9273871" cy="4488157"/>
          </a:xfrm>
          <a:custGeom>
            <a:avLst/>
            <a:gdLst/>
            <a:ahLst/>
            <a:cxnLst/>
            <a:rect l="l" t="t" r="r" b="b"/>
            <a:pathLst>
              <a:path w="9273871" h="4488157">
                <a:moveTo>
                  <a:pt x="0" y="0"/>
                </a:moveTo>
                <a:lnTo>
                  <a:pt x="9273871" y="0"/>
                </a:lnTo>
                <a:lnTo>
                  <a:pt x="9273871" y="4488156"/>
                </a:lnTo>
                <a:lnTo>
                  <a:pt x="0" y="4488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76" t="-10536" r="-19531" b="-2460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041169" y="2899422"/>
            <a:ext cx="3217328" cy="6518880"/>
          </a:xfrm>
          <a:custGeom>
            <a:avLst/>
            <a:gdLst/>
            <a:ahLst/>
            <a:cxnLst/>
            <a:rect l="l" t="t" r="r" b="b"/>
            <a:pathLst>
              <a:path w="3217328" h="6518880">
                <a:moveTo>
                  <a:pt x="0" y="0"/>
                </a:moveTo>
                <a:lnTo>
                  <a:pt x="3217328" y="0"/>
                </a:lnTo>
                <a:lnTo>
                  <a:pt x="3217328" y="6518879"/>
                </a:lnTo>
                <a:lnTo>
                  <a:pt x="0" y="6518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380082" y="7590805"/>
            <a:ext cx="11875764" cy="2246766"/>
          </a:xfrm>
          <a:custGeom>
            <a:avLst/>
            <a:gdLst/>
            <a:ahLst/>
            <a:cxnLst/>
            <a:rect l="l" t="t" r="r" b="b"/>
            <a:pathLst>
              <a:path w="11875764" h="2246766">
                <a:moveTo>
                  <a:pt x="0" y="0"/>
                </a:moveTo>
                <a:lnTo>
                  <a:pt x="11875763" y="0"/>
                </a:lnTo>
                <a:lnTo>
                  <a:pt x="11875763" y="2246766"/>
                </a:lnTo>
                <a:lnTo>
                  <a:pt x="0" y="2246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741476" y="416719"/>
            <a:ext cx="40975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6639" y="436756"/>
            <a:ext cx="12701858" cy="15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Find the regions that have had a notable impact on the overall medal tally?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2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1335" y="169069"/>
            <a:ext cx="14021333" cy="2069446"/>
            <a:chOff x="0" y="0"/>
            <a:chExt cx="3692861" cy="545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2861" cy="545039"/>
            </a:xfrm>
            <a:custGeom>
              <a:avLst/>
              <a:gdLst/>
              <a:ahLst/>
              <a:cxnLst/>
              <a:rect l="l" t="t" r="r" b="b"/>
              <a:pathLst>
                <a:path w="3692861" h="545039">
                  <a:moveTo>
                    <a:pt x="28160" y="0"/>
                  </a:moveTo>
                  <a:lnTo>
                    <a:pt x="3664702" y="0"/>
                  </a:lnTo>
                  <a:cubicBezTo>
                    <a:pt x="3672170" y="0"/>
                    <a:pt x="3679333" y="2967"/>
                    <a:pt x="3684613" y="8248"/>
                  </a:cubicBezTo>
                  <a:cubicBezTo>
                    <a:pt x="3689895" y="13529"/>
                    <a:pt x="3692861" y="20691"/>
                    <a:pt x="3692861" y="28160"/>
                  </a:cubicBezTo>
                  <a:lnTo>
                    <a:pt x="3692861" y="516879"/>
                  </a:lnTo>
                  <a:cubicBezTo>
                    <a:pt x="3692861" y="532432"/>
                    <a:pt x="3680254" y="545039"/>
                    <a:pt x="3664702" y="545039"/>
                  </a:cubicBezTo>
                  <a:lnTo>
                    <a:pt x="28160" y="545039"/>
                  </a:lnTo>
                  <a:cubicBezTo>
                    <a:pt x="12608" y="545039"/>
                    <a:pt x="0" y="532432"/>
                    <a:pt x="0" y="516879"/>
                  </a:cubicBezTo>
                  <a:lnTo>
                    <a:pt x="0" y="28160"/>
                  </a:lnTo>
                  <a:cubicBezTo>
                    <a:pt x="0" y="20691"/>
                    <a:pt x="2967" y="13529"/>
                    <a:pt x="8248" y="8248"/>
                  </a:cubicBezTo>
                  <a:cubicBezTo>
                    <a:pt x="13529" y="2967"/>
                    <a:pt x="20691" y="0"/>
                    <a:pt x="28160" y="0"/>
                  </a:cubicBezTo>
                  <a:close/>
                </a:path>
              </a:pathLst>
            </a:custGeom>
            <a:solidFill>
              <a:srgbClr val="8E8B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92861" cy="57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2972" y="2765616"/>
            <a:ext cx="8610660" cy="3818183"/>
          </a:xfrm>
          <a:custGeom>
            <a:avLst/>
            <a:gdLst/>
            <a:ahLst/>
            <a:cxnLst/>
            <a:rect l="l" t="t" r="r" b="b"/>
            <a:pathLst>
              <a:path w="8610660" h="3818183">
                <a:moveTo>
                  <a:pt x="0" y="0"/>
                </a:moveTo>
                <a:lnTo>
                  <a:pt x="8610660" y="0"/>
                </a:lnTo>
                <a:lnTo>
                  <a:pt x="8610660" y="3818182"/>
                </a:lnTo>
                <a:lnTo>
                  <a:pt x="0" y="3818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356101" y="7107673"/>
            <a:ext cx="6883154" cy="2913335"/>
          </a:xfrm>
          <a:custGeom>
            <a:avLst/>
            <a:gdLst/>
            <a:ahLst/>
            <a:cxnLst/>
            <a:rect l="l" t="t" r="r" b="b"/>
            <a:pathLst>
              <a:path w="6883154" h="2913335">
                <a:moveTo>
                  <a:pt x="0" y="0"/>
                </a:moveTo>
                <a:lnTo>
                  <a:pt x="6883154" y="0"/>
                </a:lnTo>
                <a:lnTo>
                  <a:pt x="6883154" y="2913335"/>
                </a:lnTo>
                <a:lnTo>
                  <a:pt x="0" y="2913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1285999" y="4034282"/>
            <a:ext cx="4972498" cy="3798505"/>
            <a:chOff x="0" y="0"/>
            <a:chExt cx="1309629" cy="10004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9629" cy="1000429"/>
            </a:xfrm>
            <a:custGeom>
              <a:avLst/>
              <a:gdLst/>
              <a:ahLst/>
              <a:cxnLst/>
              <a:rect l="l" t="t" r="r" b="b"/>
              <a:pathLst>
                <a:path w="1309629" h="1000429">
                  <a:moveTo>
                    <a:pt x="79404" y="0"/>
                  </a:moveTo>
                  <a:lnTo>
                    <a:pt x="1230225" y="0"/>
                  </a:lnTo>
                  <a:cubicBezTo>
                    <a:pt x="1251284" y="0"/>
                    <a:pt x="1271481" y="8366"/>
                    <a:pt x="1286372" y="23257"/>
                  </a:cubicBezTo>
                  <a:cubicBezTo>
                    <a:pt x="1301263" y="38148"/>
                    <a:pt x="1309629" y="58345"/>
                    <a:pt x="1309629" y="79404"/>
                  </a:cubicBezTo>
                  <a:lnTo>
                    <a:pt x="1309629" y="921025"/>
                  </a:lnTo>
                  <a:cubicBezTo>
                    <a:pt x="1309629" y="942084"/>
                    <a:pt x="1301263" y="962281"/>
                    <a:pt x="1286372" y="977172"/>
                  </a:cubicBezTo>
                  <a:cubicBezTo>
                    <a:pt x="1271481" y="992063"/>
                    <a:pt x="1251284" y="1000429"/>
                    <a:pt x="1230225" y="1000429"/>
                  </a:cubicBezTo>
                  <a:lnTo>
                    <a:pt x="79404" y="1000429"/>
                  </a:lnTo>
                  <a:cubicBezTo>
                    <a:pt x="58345" y="1000429"/>
                    <a:pt x="38148" y="992063"/>
                    <a:pt x="23257" y="977172"/>
                  </a:cubicBezTo>
                  <a:cubicBezTo>
                    <a:pt x="8366" y="962281"/>
                    <a:pt x="0" y="942084"/>
                    <a:pt x="0" y="921025"/>
                  </a:cubicBezTo>
                  <a:lnTo>
                    <a:pt x="0" y="79404"/>
                  </a:lnTo>
                  <a:cubicBezTo>
                    <a:pt x="0" y="58345"/>
                    <a:pt x="8366" y="38148"/>
                    <a:pt x="23257" y="23257"/>
                  </a:cubicBezTo>
                  <a:cubicBezTo>
                    <a:pt x="38148" y="8366"/>
                    <a:pt x="58345" y="0"/>
                    <a:pt x="79404" y="0"/>
                  </a:cubicBezTo>
                  <a:close/>
                </a:path>
              </a:pathLst>
            </a:custGeom>
            <a:solidFill>
              <a:srgbClr val="855E3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309629" cy="101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1741476" y="416719"/>
            <a:ext cx="40975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6639" y="436756"/>
            <a:ext cx="12701858" cy="15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Calculate the medal counts as per</a:t>
            </a:r>
          </a:p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Gold, Silver and Bronze.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5709" y="4373222"/>
            <a:ext cx="3593078" cy="29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3502">
                <a:solidFill>
                  <a:srgbClr val="F2F4F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 per the insights,</a:t>
            </a:r>
          </a:p>
          <a:p>
            <a:pPr algn="ctr">
              <a:lnSpc>
                <a:spcPts val="4728"/>
              </a:lnSpc>
            </a:pPr>
            <a:r>
              <a:rPr lang="en-US" sz="3502">
                <a:solidFill>
                  <a:srgbClr val="F2F4F5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there are maximum no. of Gold medals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86589">
            <a:off x="13143622" y="663077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3104" y="2822077"/>
            <a:ext cx="12861791" cy="44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55"/>
              </a:lnSpc>
            </a:pPr>
            <a:r>
              <a:rPr lang="en-US" sz="12866" spc="126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POWER BI ANALYSIS</a:t>
            </a:r>
          </a:p>
        </p:txBody>
      </p:sp>
      <p:sp>
        <p:nvSpPr>
          <p:cNvPr id="4" name="Freeform 4"/>
          <p:cNvSpPr/>
          <p:nvPr/>
        </p:nvSpPr>
        <p:spPr>
          <a:xfrm rot="-3986589">
            <a:off x="-5846835" y="-472237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61841" y="1104900"/>
            <a:ext cx="11826159" cy="8096862"/>
          </a:xfrm>
          <a:custGeom>
            <a:avLst/>
            <a:gdLst/>
            <a:ahLst/>
            <a:cxnLst/>
            <a:rect l="l" t="t" r="r" b="b"/>
            <a:pathLst>
              <a:path w="17236359" h="9509715">
                <a:moveTo>
                  <a:pt x="0" y="0"/>
                </a:moveTo>
                <a:lnTo>
                  <a:pt x="17236360" y="0"/>
                </a:lnTo>
                <a:lnTo>
                  <a:pt x="17236360" y="9509716"/>
                </a:lnTo>
                <a:lnTo>
                  <a:pt x="0" y="9509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E52E89-52EA-2D85-03DE-ACB79631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88638"/>
            <a:ext cx="6096000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have been a total of 51 Olympic Games held to date.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29 Summer Olympics.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22 Winter Olympics.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Cities Hosting the Most Games</a:t>
            </a:r>
            <a:r>
              <a:rPr lang="en-US" altLang="en-US" sz="2400" b="1" dirty="0">
                <a:latin typeface="+mj-lt"/>
              </a:rPr>
              <a:t>: Angeles</a:t>
            </a:r>
            <a:r>
              <a:rPr lang="en-US" altLang="en-US" sz="2400" dirty="0">
                <a:latin typeface="+mj-lt"/>
              </a:rPr>
              <a:t>, </a:t>
            </a:r>
            <a:r>
              <a:rPr lang="en-US" altLang="en-US" sz="2400" b="1" dirty="0">
                <a:latin typeface="+mj-lt"/>
              </a:rPr>
              <a:t>Paris</a:t>
            </a:r>
            <a:r>
              <a:rPr lang="en-US" altLang="en-US" sz="2400" dirty="0">
                <a:latin typeface="+mj-lt"/>
              </a:rPr>
              <a:t>, </a:t>
            </a:r>
            <a:r>
              <a:rPr lang="en-US" altLang="en-US" sz="2400" b="1" dirty="0">
                <a:latin typeface="+mj-lt"/>
              </a:rPr>
              <a:t>Sankt Moritz</a:t>
            </a:r>
            <a:r>
              <a:rPr lang="en-US" altLang="en-US" sz="2400" dirty="0">
                <a:latin typeface="+mj-lt"/>
              </a:rPr>
              <a:t>, and others, have hosted the Games twice.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Athens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London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have each hosted the Olympics three times, the highest among all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>
                <a:latin typeface="+mj-lt"/>
              </a:rPr>
              <a:t>The map indicates a higher concentration of host cities in Europe and North America, with fewer games hosted in other continents.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>
                <a:latin typeface="+mj-lt"/>
              </a:rPr>
              <a:t>The graph shows the number of Olympic Games held in different decades: Early 1900s saw a peak with four 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1960s and 1980s each hosted six 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frequency of games varied over the decades, with noticeable dips during periods of major global events such as World Wars.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0465" y="1181100"/>
            <a:ext cx="11887200" cy="7696200"/>
          </a:xfrm>
          <a:custGeom>
            <a:avLst/>
            <a:gdLst/>
            <a:ahLst/>
            <a:cxnLst/>
            <a:rect l="l" t="t" r="r" b="b"/>
            <a:pathLst>
              <a:path w="17184960" h="9680461">
                <a:moveTo>
                  <a:pt x="0" y="0"/>
                </a:moveTo>
                <a:lnTo>
                  <a:pt x="17184960" y="0"/>
                </a:lnTo>
                <a:lnTo>
                  <a:pt x="17184960" y="9680462"/>
                </a:lnTo>
                <a:lnTo>
                  <a:pt x="0" y="9680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D096D4D-25A6-AF7F-8629-D752E9E22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36812"/>
            <a:ext cx="6096000" cy="71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There are a total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sports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represented in the Olympics.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total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228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have participated in the Olympics.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Participation Trends in Various Sports: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Athletics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Shooting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have the highest number of events, each with 83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Other sports with a high number of events include: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Swimming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54 events,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Cycling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44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/>
              <a:t>The graph shows a notable increase in participation over time for most sports, indicating growing interest and expansion.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number of Olympic events has increased significantly from 0.2K in 1900 to peaks such as 16.3K in the late 20th century.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There have been fluctuations in the number of events, with some decreases, but the overall trend shows growth.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/>
              <a:t>Historical sports like </a:t>
            </a:r>
            <a:r>
              <a:rPr lang="en-US" sz="2000" b="1" dirty="0"/>
              <a:t>Art Competitions, which no longer exist in the modern Olympics</a:t>
            </a:r>
            <a:r>
              <a:rPr lang="en-US" sz="2000" dirty="0"/>
              <a:t>, reflect the evolving nature of the Games. Understanding why certain sports were phased out can provide insights for future inclusions.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2600" y="1181100"/>
            <a:ext cx="12725400" cy="8077200"/>
          </a:xfrm>
          <a:custGeom>
            <a:avLst/>
            <a:gdLst/>
            <a:ahLst/>
            <a:cxnLst/>
            <a:rect l="l" t="t" r="r" b="b"/>
            <a:pathLst>
              <a:path w="17603624" h="9855921">
                <a:moveTo>
                  <a:pt x="0" y="0"/>
                </a:moveTo>
                <a:lnTo>
                  <a:pt x="17603624" y="0"/>
                </a:lnTo>
                <a:lnTo>
                  <a:pt x="17603624" y="9855921"/>
                </a:lnTo>
                <a:lnTo>
                  <a:pt x="0" y="9855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4EE5F7C-646F-AC6B-AF86-3E74BDAAC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238500"/>
            <a:ext cx="5410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total number of participants in the Olympics is approximately 128.85K.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Gender Distribution: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Male Participants: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95.23K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Female Participants: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33.63K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distribution shows a significant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gap,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with male participants outnumbering female participants by a large margin.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801" y="270880"/>
            <a:ext cx="17576992" cy="9683862"/>
          </a:xfrm>
          <a:custGeom>
            <a:avLst/>
            <a:gdLst/>
            <a:ahLst/>
            <a:cxnLst/>
            <a:rect l="l" t="t" r="r" b="b"/>
            <a:pathLst>
              <a:path w="17576992" h="9683862">
                <a:moveTo>
                  <a:pt x="0" y="0"/>
                </a:moveTo>
                <a:lnTo>
                  <a:pt x="17576992" y="0"/>
                </a:lnTo>
                <a:lnTo>
                  <a:pt x="17576992" y="9683862"/>
                </a:lnTo>
                <a:lnTo>
                  <a:pt x="0" y="968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415134" y="585268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481086"/>
            <a:ext cx="1485068" cy="7384921"/>
            <a:chOff x="0" y="0"/>
            <a:chExt cx="368852" cy="1834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834222"/>
            </a:xfrm>
            <a:custGeom>
              <a:avLst/>
              <a:gdLst/>
              <a:ahLst/>
              <a:cxnLst/>
              <a:rect l="l" t="t" r="r" b="b"/>
              <a:pathLst>
                <a:path w="368852" h="1834222">
                  <a:moveTo>
                    <a:pt x="0" y="0"/>
                  </a:moveTo>
                  <a:lnTo>
                    <a:pt x="368852" y="0"/>
                  </a:lnTo>
                  <a:lnTo>
                    <a:pt x="368852" y="1834222"/>
                  </a:lnTo>
                  <a:lnTo>
                    <a:pt x="0" y="1834222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85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274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44158" y="2843736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4158" y="3688998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44158" y="4623373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44158" y="5468634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64943" y="6308866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64943" y="7190017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64943" y="8091663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03344" y="2931360"/>
            <a:ext cx="6140221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ABOUT OLYMPIC GAMES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3344" y="3773544"/>
            <a:ext cx="6443628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03344" y="4749204"/>
            <a:ext cx="6140221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9"/>
              </a:lnSpc>
              <a:spcBef>
                <a:spcPct val="0"/>
              </a:spcBef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TIMELINE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03344" y="5591388"/>
            <a:ext cx="6443628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9"/>
              </a:lnSpc>
              <a:spcBef>
                <a:spcPct val="0"/>
              </a:spcBef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DOMAINS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3344" y="6440600"/>
            <a:ext cx="6443628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9"/>
              </a:lnSpc>
              <a:spcBef>
                <a:spcPct val="0"/>
              </a:spcBef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SQL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03344" y="7280832"/>
            <a:ext cx="6140221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9"/>
              </a:lnSpc>
              <a:spcBef>
                <a:spcPct val="0"/>
              </a:spcBef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POWERBI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3344" y="8176209"/>
            <a:ext cx="6443628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9"/>
              </a:lnSpc>
              <a:spcBef>
                <a:spcPct val="0"/>
              </a:spcBef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KEY INSIGHTS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03344" y="9074548"/>
            <a:ext cx="6443628" cy="47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9"/>
              </a:lnSpc>
              <a:spcBef>
                <a:spcPct val="0"/>
              </a:spcBef>
            </a:pPr>
            <a:r>
              <a:rPr lang="en-US" sz="2876" spc="281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DATA SOURCE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64943" y="8970386"/>
            <a:ext cx="993822" cy="6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529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7282" y="247811"/>
            <a:ext cx="8873437" cy="9791378"/>
            <a:chOff x="0" y="0"/>
            <a:chExt cx="7366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DD58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736600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47595" y="3372967"/>
            <a:ext cx="8184345" cy="492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7" lvl="1" indent="-345444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USA is dominating in overall aspects such as medals, participants.</a:t>
            </a:r>
          </a:p>
          <a:p>
            <a:pPr marL="669298" lvl="1" indent="-334649" algn="l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Male participants count is more than female participants.</a:t>
            </a:r>
          </a:p>
          <a:p>
            <a:pPr marL="669298" lvl="1" indent="-334649" algn="l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Olympic Games were suspended due to the outbreak of World War II from 1936-1948.</a:t>
            </a:r>
          </a:p>
          <a:p>
            <a:pPr marL="669298" lvl="1" indent="-334649" algn="l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London hosted maximum Olympics.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421386"/>
            <a:ext cx="4382352" cy="4382352"/>
          </a:xfrm>
          <a:custGeom>
            <a:avLst/>
            <a:gdLst/>
            <a:ahLst/>
            <a:cxnLst/>
            <a:rect l="l" t="t" r="r" b="b"/>
            <a:pathLst>
              <a:path w="4382352" h="4382352">
                <a:moveTo>
                  <a:pt x="0" y="0"/>
                </a:moveTo>
                <a:lnTo>
                  <a:pt x="4382352" y="0"/>
                </a:lnTo>
                <a:lnTo>
                  <a:pt x="4382352" y="4382352"/>
                </a:lnTo>
                <a:lnTo>
                  <a:pt x="0" y="438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96373" y="1044723"/>
            <a:ext cx="7495254" cy="127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7"/>
              </a:lnSpc>
            </a:pPr>
            <a:r>
              <a:rPr lang="en-US" sz="7497" spc="73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KEY INSIGHTS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86589">
            <a:off x="13143622" y="663077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1069" y="1334290"/>
            <a:ext cx="12861791" cy="217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55"/>
              </a:lnSpc>
            </a:pPr>
            <a:r>
              <a:rPr lang="en-US" sz="12866" spc="126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DATA SOURCE</a:t>
            </a:r>
          </a:p>
        </p:txBody>
      </p:sp>
      <p:sp>
        <p:nvSpPr>
          <p:cNvPr id="4" name="Freeform 4"/>
          <p:cNvSpPr/>
          <p:nvPr/>
        </p:nvSpPr>
        <p:spPr>
          <a:xfrm rot="-3986589">
            <a:off x="-5846835" y="-472237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72080" y="3991751"/>
            <a:ext cx="2872560" cy="1790562"/>
          </a:xfrm>
          <a:custGeom>
            <a:avLst/>
            <a:gdLst/>
            <a:ahLst/>
            <a:cxnLst/>
            <a:rect l="l" t="t" r="r" b="b"/>
            <a:pathLst>
              <a:path w="2872560" h="1790562">
                <a:moveTo>
                  <a:pt x="0" y="0"/>
                </a:moveTo>
                <a:lnTo>
                  <a:pt x="2872560" y="0"/>
                </a:lnTo>
                <a:lnTo>
                  <a:pt x="2872560" y="1790563"/>
                </a:lnTo>
                <a:lnTo>
                  <a:pt x="0" y="1790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5683494" y="5989738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98FF59"/>
                </a:solidFill>
                <a:latin typeface="Oswald"/>
                <a:ea typeface="Oswald"/>
                <a:cs typeface="Oswald"/>
                <a:sym typeface="Oswald"/>
              </a:rPr>
              <a:t>KAGGLE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8861618" y="-8293309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9837" y="4324434"/>
            <a:ext cx="10075319" cy="1537293"/>
          </a:xfrm>
          <a:custGeom>
            <a:avLst/>
            <a:gdLst/>
            <a:ahLst/>
            <a:cxnLst/>
            <a:rect l="l" t="t" r="r" b="b"/>
            <a:pathLst>
              <a:path w="10075319" h="1537293">
                <a:moveTo>
                  <a:pt x="0" y="0"/>
                </a:moveTo>
                <a:lnTo>
                  <a:pt x="10075319" y="0"/>
                </a:lnTo>
                <a:lnTo>
                  <a:pt x="10075319" y="1537293"/>
                </a:lnTo>
                <a:lnTo>
                  <a:pt x="0" y="1537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87" b="-16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05761" y="2637488"/>
            <a:ext cx="14818730" cy="7091007"/>
            <a:chOff x="0" y="0"/>
            <a:chExt cx="895186" cy="428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5186" cy="428361"/>
            </a:xfrm>
            <a:custGeom>
              <a:avLst/>
              <a:gdLst/>
              <a:ahLst/>
              <a:cxnLst/>
              <a:rect l="l" t="t" r="r" b="b"/>
              <a:pathLst>
                <a:path w="895186" h="428361">
                  <a:moveTo>
                    <a:pt x="691986" y="0"/>
                  </a:moveTo>
                  <a:lnTo>
                    <a:pt x="0" y="0"/>
                  </a:lnTo>
                  <a:lnTo>
                    <a:pt x="0" y="428361"/>
                  </a:lnTo>
                  <a:lnTo>
                    <a:pt x="691986" y="428361"/>
                  </a:lnTo>
                  <a:lnTo>
                    <a:pt x="895186" y="214181"/>
                  </a:lnTo>
                  <a:lnTo>
                    <a:pt x="691986" y="0"/>
                  </a:lnTo>
                  <a:close/>
                </a:path>
              </a:pathLst>
            </a:custGeom>
            <a:solidFill>
              <a:srgbClr val="D0D27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0886" cy="466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12917" y="2815082"/>
            <a:ext cx="1487398" cy="1509352"/>
          </a:xfrm>
          <a:custGeom>
            <a:avLst/>
            <a:gdLst/>
            <a:ahLst/>
            <a:cxnLst/>
            <a:rect l="l" t="t" r="r" b="b"/>
            <a:pathLst>
              <a:path w="1487398" h="1509352">
                <a:moveTo>
                  <a:pt x="0" y="0"/>
                </a:moveTo>
                <a:lnTo>
                  <a:pt x="1487398" y="0"/>
                </a:lnTo>
                <a:lnTo>
                  <a:pt x="1487398" y="1509352"/>
                </a:lnTo>
                <a:lnTo>
                  <a:pt x="0" y="150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33235" y="945721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6847" y="286703"/>
            <a:ext cx="15103840" cy="135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8000" spc="784">
                <a:solidFill>
                  <a:srgbClr val="98FF59"/>
                </a:solidFill>
                <a:latin typeface="Oswald Bold"/>
                <a:ea typeface="Oswald Bold"/>
                <a:cs typeface="Oswald Bold"/>
                <a:sym typeface="Oswald Bold"/>
              </a:rPr>
              <a:t>ABOUT OLYMPICS SPORTS</a:t>
            </a:r>
          </a:p>
        </p:txBody>
      </p:sp>
      <p:sp>
        <p:nvSpPr>
          <p:cNvPr id="9" name="AutoShape 9"/>
          <p:cNvSpPr/>
          <p:nvPr/>
        </p:nvSpPr>
        <p:spPr>
          <a:xfrm>
            <a:off x="356974" y="1680210"/>
            <a:ext cx="16683580" cy="49593"/>
          </a:xfrm>
          <a:prstGeom prst="line">
            <a:avLst/>
          </a:prstGeom>
          <a:ln w="85725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212917" y="4403005"/>
            <a:ext cx="12403567" cy="491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3654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Olympic Games are the biggest and most prestigious sporting event, which brings together athletes from around the globe.</a:t>
            </a:r>
          </a:p>
          <a:p>
            <a:pPr algn="l">
              <a:lnSpc>
                <a:spcPts val="4934"/>
              </a:lnSpc>
            </a:pPr>
            <a:endParaRPr lang="en-US" sz="3654">
              <a:solidFill>
                <a:srgbClr val="00000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934"/>
              </a:lnSpc>
            </a:pPr>
            <a:r>
              <a:rPr lang="en-US" sz="3654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first-ever Olympics were held in Athens, Greece in 1896. Since then, the Olympic Games are held every four years.</a:t>
            </a:r>
          </a:p>
          <a:p>
            <a:pPr algn="l">
              <a:lnSpc>
                <a:spcPts val="4934"/>
              </a:lnSpc>
            </a:pPr>
            <a:endParaRPr lang="en-US" sz="3654">
              <a:solidFill>
                <a:srgbClr val="00000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92816" y="2001624"/>
            <a:ext cx="9255836" cy="8276228"/>
            <a:chOff x="0" y="0"/>
            <a:chExt cx="82356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3565" cy="812800"/>
            </a:xfrm>
            <a:custGeom>
              <a:avLst/>
              <a:gdLst/>
              <a:ahLst/>
              <a:cxnLst/>
              <a:rect l="l" t="t" r="r" b="b"/>
              <a:pathLst>
                <a:path w="823565" h="812800">
                  <a:moveTo>
                    <a:pt x="823565" y="0"/>
                  </a:moveTo>
                  <a:lnTo>
                    <a:pt x="823565" y="812800"/>
                  </a:lnTo>
                  <a:lnTo>
                    <a:pt x="411782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823565" y="0"/>
                  </a:lnTo>
                  <a:close/>
                </a:path>
              </a:pathLst>
            </a:custGeom>
            <a:solidFill>
              <a:srgbClr val="E5B693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23565" cy="704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39348" y="2381109"/>
            <a:ext cx="9409305" cy="581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328" lvl="1" indent="-296164" algn="l">
              <a:lnSpc>
                <a:spcPts val="3840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Olympic Games dataset provides a comprehensive representation of the event's nature, encompassing details about cities, events, games, medals, sports, participants,</a:t>
            </a:r>
          </a:p>
          <a:p>
            <a:pPr algn="l">
              <a:lnSpc>
                <a:spcPts val="3840"/>
              </a:lnSpc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and regions.</a:t>
            </a:r>
          </a:p>
          <a:p>
            <a:pPr marL="592328" lvl="1" indent="-296164" algn="l">
              <a:lnSpc>
                <a:spcPts val="3840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includes in-depth analysis across various dimensions, including :</a:t>
            </a:r>
          </a:p>
          <a:p>
            <a:pPr marL="592328" lvl="1" indent="-296164" algn="l">
              <a:lnSpc>
                <a:spcPts val="3840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historical progression of games</a:t>
            </a:r>
          </a:p>
          <a:p>
            <a:pPr marL="592328" lvl="1" indent="-296164" algn="l">
              <a:lnSpc>
                <a:spcPts val="3840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diversity of sports and events</a:t>
            </a:r>
          </a:p>
          <a:p>
            <a:pPr marL="592328" lvl="1" indent="-296164" algn="l">
              <a:lnSpc>
                <a:spcPts val="3840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demographic profiles of participants</a:t>
            </a:r>
          </a:p>
          <a:p>
            <a:pPr marL="592328" lvl="1" indent="-296164" algn="l">
              <a:lnSpc>
                <a:spcPts val="3840"/>
              </a:lnSpc>
              <a:buFont typeface="Arial"/>
              <a:buChar char="•"/>
            </a:pPr>
            <a:r>
              <a:rPr lang="en-US" sz="2743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geopolitical impact through regional representation and medal tallies.</a:t>
            </a:r>
          </a:p>
        </p:txBody>
      </p:sp>
      <p:sp>
        <p:nvSpPr>
          <p:cNvPr id="6" name="Freeform 6"/>
          <p:cNvSpPr/>
          <p:nvPr/>
        </p:nvSpPr>
        <p:spPr>
          <a:xfrm>
            <a:off x="449970" y="-145685"/>
            <a:ext cx="3705394" cy="2782342"/>
          </a:xfrm>
          <a:custGeom>
            <a:avLst/>
            <a:gdLst/>
            <a:ahLst/>
            <a:cxnLst/>
            <a:rect l="l" t="t" r="r" b="b"/>
            <a:pathLst>
              <a:path w="3705394" h="2782342">
                <a:moveTo>
                  <a:pt x="0" y="0"/>
                </a:moveTo>
                <a:lnTo>
                  <a:pt x="3705395" y="0"/>
                </a:lnTo>
                <a:lnTo>
                  <a:pt x="3705395" y="2782342"/>
                </a:lnTo>
                <a:lnTo>
                  <a:pt x="0" y="2782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32635" y="7547236"/>
            <a:ext cx="4155365" cy="3120220"/>
          </a:xfrm>
          <a:custGeom>
            <a:avLst/>
            <a:gdLst/>
            <a:ahLst/>
            <a:cxnLst/>
            <a:rect l="l" t="t" r="r" b="b"/>
            <a:pathLst>
              <a:path w="4155365" h="3120220">
                <a:moveTo>
                  <a:pt x="0" y="0"/>
                </a:moveTo>
                <a:lnTo>
                  <a:pt x="4155365" y="0"/>
                </a:lnTo>
                <a:lnTo>
                  <a:pt x="4155365" y="3120221"/>
                </a:lnTo>
                <a:lnTo>
                  <a:pt x="0" y="312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35529" y="317897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OBJECTIVE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7547236"/>
            <a:ext cx="4155365" cy="3120220"/>
          </a:xfrm>
          <a:custGeom>
            <a:avLst/>
            <a:gdLst/>
            <a:ahLst/>
            <a:cxnLst/>
            <a:rect l="l" t="t" r="r" b="b"/>
            <a:pathLst>
              <a:path w="4155365" h="3120220">
                <a:moveTo>
                  <a:pt x="0" y="0"/>
                </a:moveTo>
                <a:lnTo>
                  <a:pt x="4155365" y="0"/>
                </a:lnTo>
                <a:lnTo>
                  <a:pt x="4155365" y="3120221"/>
                </a:lnTo>
                <a:lnTo>
                  <a:pt x="0" y="3120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32635" y="-314624"/>
            <a:ext cx="4155365" cy="3120220"/>
          </a:xfrm>
          <a:custGeom>
            <a:avLst/>
            <a:gdLst/>
            <a:ahLst/>
            <a:cxnLst/>
            <a:rect l="l" t="t" r="r" b="b"/>
            <a:pathLst>
              <a:path w="4155365" h="3120220">
                <a:moveTo>
                  <a:pt x="0" y="0"/>
                </a:moveTo>
                <a:lnTo>
                  <a:pt x="4155365" y="0"/>
                </a:lnTo>
                <a:lnTo>
                  <a:pt x="4155365" y="3120220"/>
                </a:lnTo>
                <a:lnTo>
                  <a:pt x="0" y="312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370599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89541" y="7275145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42437" y="7025920"/>
            <a:ext cx="501082" cy="5010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79206" y="437250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9451" y="7726891"/>
            <a:ext cx="3467055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</a:t>
            </a:r>
          </a:p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DOMAINS</a:t>
            </a:r>
          </a:p>
        </p:txBody>
      </p:sp>
      <p:sp>
        <p:nvSpPr>
          <p:cNvPr id="10" name="Freeform 10"/>
          <p:cNvSpPr/>
          <p:nvPr/>
        </p:nvSpPr>
        <p:spPr>
          <a:xfrm>
            <a:off x="6267505" y="370599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030737" y="7025920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67505" y="437250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758062" y="370599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521294" y="7025920"/>
            <a:ext cx="501082" cy="5010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758062" y="437250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248619" y="370599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011851" y="7025920"/>
            <a:ext cx="501082" cy="50108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248619" y="4372508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89722" y="7726891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SQL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80279" y="7726891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POWER BI</a:t>
            </a:r>
          </a:p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70836" y="7728304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KEY</a:t>
            </a:r>
          </a:p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15324" y="650455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7831" y="3785443"/>
            <a:ext cx="4113179" cy="4980142"/>
            <a:chOff x="0" y="0"/>
            <a:chExt cx="1279723" cy="1549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9723" cy="1549459"/>
            </a:xfrm>
            <a:custGeom>
              <a:avLst/>
              <a:gdLst/>
              <a:ahLst/>
              <a:cxnLst/>
              <a:rect l="l" t="t" r="r" b="b"/>
              <a:pathLst>
                <a:path w="1279723" h="1549459">
                  <a:moveTo>
                    <a:pt x="0" y="0"/>
                  </a:moveTo>
                  <a:lnTo>
                    <a:pt x="1279723" y="0"/>
                  </a:lnTo>
                  <a:lnTo>
                    <a:pt x="1279723" y="1549459"/>
                  </a:lnTo>
                  <a:lnTo>
                    <a:pt x="0" y="154945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79723" cy="1606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763299" y="3785443"/>
            <a:ext cx="4113179" cy="4980142"/>
            <a:chOff x="0" y="0"/>
            <a:chExt cx="1279723" cy="15494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9723" cy="1549459"/>
            </a:xfrm>
            <a:custGeom>
              <a:avLst/>
              <a:gdLst/>
              <a:ahLst/>
              <a:cxnLst/>
              <a:rect l="l" t="t" r="r" b="b"/>
              <a:pathLst>
                <a:path w="1279723" h="1549459">
                  <a:moveTo>
                    <a:pt x="0" y="0"/>
                  </a:moveTo>
                  <a:lnTo>
                    <a:pt x="1279723" y="0"/>
                  </a:lnTo>
                  <a:lnTo>
                    <a:pt x="1279723" y="1549459"/>
                  </a:lnTo>
                  <a:lnTo>
                    <a:pt x="0" y="154945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79723" cy="1606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34072" y="3785443"/>
            <a:ext cx="4113179" cy="4980142"/>
            <a:chOff x="0" y="0"/>
            <a:chExt cx="1279723" cy="1549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9723" cy="1549459"/>
            </a:xfrm>
            <a:custGeom>
              <a:avLst/>
              <a:gdLst/>
              <a:ahLst/>
              <a:cxnLst/>
              <a:rect l="l" t="t" r="r" b="b"/>
              <a:pathLst>
                <a:path w="1279723" h="1549459">
                  <a:moveTo>
                    <a:pt x="0" y="0"/>
                  </a:moveTo>
                  <a:lnTo>
                    <a:pt x="1279723" y="0"/>
                  </a:lnTo>
                  <a:lnTo>
                    <a:pt x="1279723" y="1549459"/>
                  </a:lnTo>
                  <a:lnTo>
                    <a:pt x="0" y="154945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279723" cy="1606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9757" y="7838964"/>
            <a:ext cx="2049168" cy="204916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87682" y="7838964"/>
            <a:ext cx="2049168" cy="204916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512683" y="7733307"/>
            <a:ext cx="2049168" cy="204916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32362" y="3785443"/>
            <a:ext cx="4113179" cy="4980142"/>
            <a:chOff x="0" y="0"/>
            <a:chExt cx="1279723" cy="15494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79723" cy="1549459"/>
            </a:xfrm>
            <a:custGeom>
              <a:avLst/>
              <a:gdLst/>
              <a:ahLst/>
              <a:cxnLst/>
              <a:rect l="l" t="t" r="r" b="b"/>
              <a:pathLst>
                <a:path w="1279723" h="1549459">
                  <a:moveTo>
                    <a:pt x="0" y="0"/>
                  </a:moveTo>
                  <a:lnTo>
                    <a:pt x="1279723" y="0"/>
                  </a:lnTo>
                  <a:lnTo>
                    <a:pt x="1279723" y="1549459"/>
                  </a:lnTo>
                  <a:lnTo>
                    <a:pt x="0" y="154945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279723" cy="1606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940922" y="7748695"/>
            <a:ext cx="2049168" cy="204916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5787480" y="8043533"/>
            <a:ext cx="2049168" cy="1881265"/>
          </a:xfrm>
          <a:custGeom>
            <a:avLst/>
            <a:gdLst/>
            <a:ahLst/>
            <a:cxnLst/>
            <a:rect l="l" t="t" r="r" b="b"/>
            <a:pathLst>
              <a:path w="2049168" h="1881265">
                <a:moveTo>
                  <a:pt x="0" y="0"/>
                </a:moveTo>
                <a:lnTo>
                  <a:pt x="2049169" y="0"/>
                </a:lnTo>
                <a:lnTo>
                  <a:pt x="2049169" y="1881265"/>
                </a:lnTo>
                <a:lnTo>
                  <a:pt x="0" y="1881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897" t="-245262" r="-322476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554260" y="7715376"/>
            <a:ext cx="2007591" cy="2067100"/>
          </a:xfrm>
          <a:custGeom>
            <a:avLst/>
            <a:gdLst/>
            <a:ahLst/>
            <a:cxnLst/>
            <a:rect l="l" t="t" r="r" b="b"/>
            <a:pathLst>
              <a:path w="2007591" h="2067100">
                <a:moveTo>
                  <a:pt x="0" y="0"/>
                </a:moveTo>
                <a:lnTo>
                  <a:pt x="2007591" y="0"/>
                </a:lnTo>
                <a:lnTo>
                  <a:pt x="2007591" y="2067099"/>
                </a:lnTo>
                <a:lnTo>
                  <a:pt x="0" y="2067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524" t="-35550" r="-35495" b="-47828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240106" y="7885891"/>
            <a:ext cx="1450800" cy="1774776"/>
          </a:xfrm>
          <a:custGeom>
            <a:avLst/>
            <a:gdLst/>
            <a:ahLst/>
            <a:cxnLst/>
            <a:rect l="l" t="t" r="r" b="b"/>
            <a:pathLst>
              <a:path w="1450800" h="1774776">
                <a:moveTo>
                  <a:pt x="0" y="0"/>
                </a:moveTo>
                <a:lnTo>
                  <a:pt x="1450800" y="0"/>
                </a:lnTo>
                <a:lnTo>
                  <a:pt x="1450800" y="1774777"/>
                </a:lnTo>
                <a:lnTo>
                  <a:pt x="0" y="177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06" t="-6582" r="-21297" b="-1758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91734" y="8022899"/>
            <a:ext cx="2165468" cy="1901899"/>
          </a:xfrm>
          <a:custGeom>
            <a:avLst/>
            <a:gdLst/>
            <a:ahLst/>
            <a:cxnLst/>
            <a:rect l="l" t="t" r="r" b="b"/>
            <a:pathLst>
              <a:path w="2165468" h="1901899">
                <a:moveTo>
                  <a:pt x="0" y="0"/>
                </a:moveTo>
                <a:lnTo>
                  <a:pt x="2165468" y="0"/>
                </a:lnTo>
                <a:lnTo>
                  <a:pt x="2165468" y="1901899"/>
                </a:lnTo>
                <a:lnTo>
                  <a:pt x="0" y="1901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06" r="-234957" b="-177184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290662" y="59927"/>
            <a:ext cx="13553679" cy="192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79"/>
              </a:lnSpc>
            </a:pPr>
            <a:r>
              <a:rPr lang="en-US" sz="11361" spc="1113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DOMAINS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0576" y="4163890"/>
            <a:ext cx="3542623" cy="315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Explore trends in game years and seasons. Analyze the distribution of games across different cities and regions. Investigate any patterns or changes in the number of events over the years.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05108" y="4154365"/>
            <a:ext cx="3542623" cy="333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Examine the popularity of sports over time. Identify emerging sports or sports that have been discontinued. Analyze the distribution of sports across different regions or countries.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90853" y="4163890"/>
            <a:ext cx="3542623" cy="350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022" spc="19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Study the demographics of participants, including gender distribution, heights, and weights. Explore the age distribution of participants over the years. Identify regions with the highest number of participants.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26709" y="3019250"/>
            <a:ext cx="3535264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SEASON 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56335" y="4154365"/>
            <a:ext cx="3542623" cy="333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Investigate trends in medal distribution over time. Analyze the distribution of medals across different sports and events. Identify countries or regions with the highest number of medals.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52257" y="3036014"/>
            <a:ext cx="3535264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SPORTS ANALYSIS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05176" y="3045539"/>
            <a:ext cx="4576286" cy="49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0"/>
              </a:lnSpc>
              <a:spcBef>
                <a:spcPct val="0"/>
              </a:spcBef>
            </a:pPr>
            <a:r>
              <a:rPr lang="en-US" sz="2949" spc="289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PARTICIPANTS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97874" y="3036014"/>
            <a:ext cx="3535264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MEDALS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378252" y="9123242"/>
            <a:ext cx="15812382" cy="1893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01907" y="1898888"/>
            <a:ext cx="12884185" cy="8130601"/>
          </a:xfrm>
          <a:custGeom>
            <a:avLst/>
            <a:gdLst/>
            <a:ahLst/>
            <a:cxnLst/>
            <a:rect l="l" t="t" r="r" b="b"/>
            <a:pathLst>
              <a:path w="12884185" h="8130601">
                <a:moveTo>
                  <a:pt x="0" y="0"/>
                </a:moveTo>
                <a:lnTo>
                  <a:pt x="12884186" y="0"/>
                </a:lnTo>
                <a:lnTo>
                  <a:pt x="12884186" y="8130601"/>
                </a:lnTo>
                <a:lnTo>
                  <a:pt x="0" y="8130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3" b="-213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AutoShape 4"/>
          <p:cNvSpPr/>
          <p:nvPr/>
        </p:nvSpPr>
        <p:spPr>
          <a:xfrm flipV="1">
            <a:off x="1446918" y="1028817"/>
            <a:ext cx="15812382" cy="1893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005465" y="339132"/>
            <a:ext cx="10277070" cy="1344255"/>
            <a:chOff x="0" y="0"/>
            <a:chExt cx="2706718" cy="354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6718" cy="354042"/>
            </a:xfrm>
            <a:custGeom>
              <a:avLst/>
              <a:gdLst/>
              <a:ahLst/>
              <a:cxnLst/>
              <a:rect l="l" t="t" r="r" b="b"/>
              <a:pathLst>
                <a:path w="2706718" h="354042">
                  <a:moveTo>
                    <a:pt x="0" y="0"/>
                  </a:moveTo>
                  <a:lnTo>
                    <a:pt x="2706718" y="0"/>
                  </a:lnTo>
                  <a:lnTo>
                    <a:pt x="2706718" y="354042"/>
                  </a:lnTo>
                  <a:lnTo>
                    <a:pt x="0" y="354042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706718" cy="373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74374" y="186732"/>
            <a:ext cx="8539252" cy="149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3"/>
              </a:lnSpc>
            </a:pPr>
            <a:r>
              <a:rPr lang="en-US" sz="8842" spc="86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ER DIAGRAM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397325" y="1028700"/>
            <a:ext cx="49593" cy="810400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7190657" y="1028817"/>
            <a:ext cx="49593" cy="810400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86589">
            <a:off x="13143622" y="663077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3104" y="3771002"/>
            <a:ext cx="12861791" cy="217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55"/>
              </a:lnSpc>
            </a:pPr>
            <a:r>
              <a:rPr lang="en-US" sz="12866" spc="126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SQL ANALYSIS</a:t>
            </a:r>
          </a:p>
        </p:txBody>
      </p:sp>
      <p:sp>
        <p:nvSpPr>
          <p:cNvPr id="4" name="Freeform 4"/>
          <p:cNvSpPr/>
          <p:nvPr/>
        </p:nvSpPr>
        <p:spPr>
          <a:xfrm rot="-3986589">
            <a:off x="-5846835" y="-472237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B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1335" y="169069"/>
            <a:ext cx="14021333" cy="2069446"/>
            <a:chOff x="0" y="0"/>
            <a:chExt cx="3692861" cy="54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2861" cy="545039"/>
            </a:xfrm>
            <a:custGeom>
              <a:avLst/>
              <a:gdLst/>
              <a:ahLst/>
              <a:cxnLst/>
              <a:rect l="l" t="t" r="r" b="b"/>
              <a:pathLst>
                <a:path w="3692861" h="545039">
                  <a:moveTo>
                    <a:pt x="28160" y="0"/>
                  </a:moveTo>
                  <a:lnTo>
                    <a:pt x="3664702" y="0"/>
                  </a:lnTo>
                  <a:cubicBezTo>
                    <a:pt x="3672170" y="0"/>
                    <a:pt x="3679333" y="2967"/>
                    <a:pt x="3684613" y="8248"/>
                  </a:cubicBezTo>
                  <a:cubicBezTo>
                    <a:pt x="3689895" y="13529"/>
                    <a:pt x="3692861" y="20691"/>
                    <a:pt x="3692861" y="28160"/>
                  </a:cubicBezTo>
                  <a:lnTo>
                    <a:pt x="3692861" y="516879"/>
                  </a:lnTo>
                  <a:cubicBezTo>
                    <a:pt x="3692861" y="532432"/>
                    <a:pt x="3680254" y="545039"/>
                    <a:pt x="3664702" y="545039"/>
                  </a:cubicBezTo>
                  <a:lnTo>
                    <a:pt x="28160" y="545039"/>
                  </a:lnTo>
                  <a:cubicBezTo>
                    <a:pt x="12608" y="545039"/>
                    <a:pt x="0" y="532432"/>
                    <a:pt x="0" y="516879"/>
                  </a:cubicBezTo>
                  <a:lnTo>
                    <a:pt x="0" y="28160"/>
                  </a:lnTo>
                  <a:cubicBezTo>
                    <a:pt x="0" y="20691"/>
                    <a:pt x="2967" y="13529"/>
                    <a:pt x="8248" y="8248"/>
                  </a:cubicBezTo>
                  <a:cubicBezTo>
                    <a:pt x="13529" y="2967"/>
                    <a:pt x="20691" y="0"/>
                    <a:pt x="28160" y="0"/>
                  </a:cubicBezTo>
                  <a:close/>
                </a:path>
              </a:pathLst>
            </a:custGeom>
            <a:solidFill>
              <a:srgbClr val="8E8B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92861" cy="57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38888" y="3208104"/>
            <a:ext cx="9009626" cy="3183042"/>
          </a:xfrm>
          <a:custGeom>
            <a:avLst/>
            <a:gdLst/>
            <a:ahLst/>
            <a:cxnLst/>
            <a:rect l="l" t="t" r="r" b="b"/>
            <a:pathLst>
              <a:path w="9009626" h="3183042">
                <a:moveTo>
                  <a:pt x="0" y="0"/>
                </a:moveTo>
                <a:lnTo>
                  <a:pt x="9009626" y="0"/>
                </a:lnTo>
                <a:lnTo>
                  <a:pt x="9009626" y="3183042"/>
                </a:lnTo>
                <a:lnTo>
                  <a:pt x="0" y="318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92" t="-6699" r="-19047" b="-3590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124707" y="2664497"/>
            <a:ext cx="4168468" cy="7453298"/>
          </a:xfrm>
          <a:custGeom>
            <a:avLst/>
            <a:gdLst/>
            <a:ahLst/>
            <a:cxnLst/>
            <a:rect l="l" t="t" r="r" b="b"/>
            <a:pathLst>
              <a:path w="4168468" h="7453298">
                <a:moveTo>
                  <a:pt x="0" y="0"/>
                </a:moveTo>
                <a:lnTo>
                  <a:pt x="4168468" y="0"/>
                </a:lnTo>
                <a:lnTo>
                  <a:pt x="4168468" y="7453298"/>
                </a:lnTo>
                <a:lnTo>
                  <a:pt x="0" y="7453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538888" y="7667496"/>
            <a:ext cx="9009626" cy="2041386"/>
            <a:chOff x="0" y="0"/>
            <a:chExt cx="1069798" cy="2423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9798" cy="242393"/>
            </a:xfrm>
            <a:custGeom>
              <a:avLst/>
              <a:gdLst/>
              <a:ahLst/>
              <a:cxnLst/>
              <a:rect l="l" t="t" r="r" b="b"/>
              <a:pathLst>
                <a:path w="1069798" h="242393">
                  <a:moveTo>
                    <a:pt x="866598" y="0"/>
                  </a:moveTo>
                  <a:lnTo>
                    <a:pt x="0" y="0"/>
                  </a:lnTo>
                  <a:lnTo>
                    <a:pt x="0" y="242393"/>
                  </a:lnTo>
                  <a:lnTo>
                    <a:pt x="866598" y="242393"/>
                  </a:lnTo>
                  <a:lnTo>
                    <a:pt x="1069798" y="121196"/>
                  </a:lnTo>
                  <a:lnTo>
                    <a:pt x="866598" y="0"/>
                  </a:lnTo>
                  <a:close/>
                </a:path>
              </a:pathLst>
            </a:custGeom>
            <a:solidFill>
              <a:srgbClr val="DD586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55498" cy="261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741476" y="416719"/>
            <a:ext cx="409757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0"/>
              </a:lnSpc>
            </a:pPr>
            <a:r>
              <a:rPr lang="en-US" sz="13500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1258" y="408930"/>
            <a:ext cx="9701488" cy="15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54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Calculate the frequency of cities for hosting Olympic Games?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2918" y="8126078"/>
            <a:ext cx="7231082" cy="107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23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London and Athina Hosted maximum</a:t>
            </a:r>
          </a:p>
          <a:p>
            <a:pPr algn="l">
              <a:lnSpc>
                <a:spcPts val="4365"/>
              </a:lnSpc>
            </a:pPr>
            <a:r>
              <a:rPr lang="en-US" sz="323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number of Olympic Games.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899</Words>
  <Application>Microsoft Office PowerPoint</Application>
  <PresentationFormat>Custom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Oswald Bold</vt:lpstr>
      <vt:lpstr>DM Sans</vt:lpstr>
      <vt:lpstr>Ultra</vt:lpstr>
      <vt:lpstr>DM Sans Bold</vt:lpstr>
      <vt:lpstr>Batangas</vt:lpstr>
      <vt:lpstr>Arial</vt:lpstr>
      <vt:lpstr>Calibri</vt:lpstr>
      <vt:lpstr>League Spartan</vt:lpstr>
      <vt:lpstr>Oswald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BHAVYA JAIN</cp:lastModifiedBy>
  <cp:revision>3</cp:revision>
  <dcterms:created xsi:type="dcterms:W3CDTF">2006-08-16T00:00:00Z</dcterms:created>
  <dcterms:modified xsi:type="dcterms:W3CDTF">2024-08-21T07:39:15Z</dcterms:modified>
  <dc:identifier>DAGLHwFXXtg</dc:identifier>
</cp:coreProperties>
</file>